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6.jpg" ContentType="image/pn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1" r:id="rId2"/>
    <p:sldId id="257" r:id="rId3"/>
    <p:sldId id="258" r:id="rId4"/>
    <p:sldId id="259" r:id="rId5"/>
    <p:sldId id="261" r:id="rId6"/>
    <p:sldId id="263" r:id="rId7"/>
    <p:sldId id="265" r:id="rId8"/>
    <p:sldId id="269" r:id="rId9"/>
    <p:sldId id="273" r:id="rId10"/>
    <p:sldId id="270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363" autoAdjust="0"/>
    <p:restoredTop sz="94660"/>
  </p:normalViewPr>
  <p:slideViewPr>
    <p:cSldViewPr>
      <p:cViewPr varScale="1">
        <p:scale>
          <a:sx n="93" d="100"/>
          <a:sy n="93" d="100"/>
        </p:scale>
        <p:origin x="24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0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80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81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81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1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196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Rectangle 6"/>
          <p:cNvSpPr/>
          <p:nvPr/>
        </p:nvSpPr>
        <p:spPr bwMode="white"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5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6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7" name="Title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588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48589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5547211-829F-4AE0-8573-1D8DEF952EFA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104859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59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7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7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10487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7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3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57201"/>
            <a:ext cx="2057400" cy="4137422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5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5562600" cy="413742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55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4686302"/>
            <a:ext cx="2209800" cy="273844"/>
          </a:xfrm>
        </p:spPr>
        <p:txBody>
          <a:bodyPr/>
          <a:lstStyle/>
          <a:p>
            <a:fld id="{05547211-829F-4AE0-8573-1D8DEF952EFA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104875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2" y="4686156"/>
            <a:ext cx="5573483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1048757" name="Rectangle 6"/>
          <p:cNvSpPr/>
          <p:nvPr/>
        </p:nvSpPr>
        <p:spPr bwMode="white"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58" name="Rectangle 7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59" name="Rectangle 8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0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lstStyle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602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6" name="Text Placeholder 2"/>
          <p:cNvSpPr>
            <a:spLocks noGrp="1"/>
          </p:cNvSpPr>
          <p:nvPr>
            <p:ph type="body" idx="1"/>
          </p:nvPr>
        </p:nvSpPr>
        <p:spPr>
          <a:xfrm>
            <a:off x="1371601" y="2057400"/>
            <a:ext cx="7123113" cy="1254919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777" name="Rectangle 6"/>
          <p:cNvSpPr/>
          <p:nvPr/>
        </p:nvSpPr>
        <p:spPr bwMode="white"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7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7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80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781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1048782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83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85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86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87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5547211-829F-4AE0-8573-1D8DEF952EFA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1048788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89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0" name="Title 1"/>
          <p:cNvSpPr>
            <a:spLocks noGrp="1"/>
          </p:cNvSpPr>
          <p:nvPr>
            <p:ph type="title"/>
          </p:nvPr>
        </p:nvSpPr>
        <p:spPr>
          <a:xfrm>
            <a:off x="533400" y="204787"/>
            <a:ext cx="8153400" cy="652463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9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92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93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5547211-829F-4AE0-8573-1D8DEF952EFA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1048794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95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04879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797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5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104875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5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104879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80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1" name="Title 1"/>
          <p:cNvSpPr>
            <a:spLocks noGrp="1"/>
          </p:cNvSpPr>
          <p:nvPr>
            <p:ph type="title"/>
          </p:nvPr>
        </p:nvSpPr>
        <p:spPr>
          <a:xfrm>
            <a:off x="609600" y="204787"/>
            <a:ext cx="8077200" cy="65246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80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104880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80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805" name="Text Placeholder 2"/>
          <p:cNvSpPr>
            <a:spLocks noGrp="1"/>
          </p:cNvSpPr>
          <p:nvPr>
            <p:ph type="body" idx="2"/>
          </p:nvPr>
        </p:nvSpPr>
        <p:spPr>
          <a:xfrm>
            <a:off x="609600" y="1314450"/>
            <a:ext cx="1600200" cy="325755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806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1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762" name="Rectangle 7"/>
          <p:cNvSpPr/>
          <p:nvPr/>
        </p:nvSpPr>
        <p:spPr bwMode="white"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3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4" name="Rectangle 9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5" name="Title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766" name="Rectangle 10"/>
          <p:cNvSpPr/>
          <p:nvPr/>
        </p:nvSpPr>
        <p:spPr bwMode="white"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7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05547211-829F-4AE0-8573-1D8DEF952EFA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104876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69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1048770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577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48578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5547211-829F-4AE0-8573-1D8DEF952EFA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104857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Rectangle 6"/>
          <p:cNvSpPr/>
          <p:nvPr/>
        </p:nvSpPr>
        <p:spPr bwMode="white"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1" name="Rectangle 7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2" name="Rectangle 8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77203"/>
            <a:ext cx="7908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30: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QUY TẮC DẤU NGOẶC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loud 2"/>
          <p:cNvSpPr/>
          <p:nvPr/>
        </p:nvSpPr>
        <p:spPr>
          <a:xfrm>
            <a:off x="3657600" y="1200150"/>
            <a:ext cx="5257800" cy="2590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6880" y="1524782"/>
            <a:ext cx="3050926" cy="3605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26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3929" lnSpcReduction="10000"/>
          </a:bodyPr>
          <a:lstStyle/>
          <a:p>
            <a:fld id="{393E7E60-C045-4041-89A4-D67CC777641F}" type="slidenum">
              <a:rPr lang="en-US"/>
              <a:t>10</a:t>
            </a:fld>
            <a:endParaRPr lang="en-US"/>
          </a:p>
        </p:txBody>
      </p:sp>
      <p:sp>
        <p:nvSpPr>
          <p:cNvPr id="1048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" y="330699"/>
            <a:ext cx="8229600" cy="857250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Hướng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dẫn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về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nhà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048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200150"/>
            <a:ext cx="8229600" cy="3394075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3.19; 3.20; 3.22; 3.23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748" name="AutoShape 20"/>
          <p:cNvSpPr>
            <a:spLocks noChangeArrowheads="1"/>
          </p:cNvSpPr>
          <p:nvPr/>
        </p:nvSpPr>
        <p:spPr bwMode="auto">
          <a:xfrm>
            <a:off x="41276" y="42862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48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1048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28" name="Straight Connector 4"/>
          <p:cNvCxnSpPr>
            <a:cxnSpLocks/>
          </p:cNvCxnSpPr>
          <p:nvPr/>
        </p:nvCxnSpPr>
        <p:spPr>
          <a:xfrm>
            <a:off x="4800600" y="963420"/>
            <a:ext cx="0" cy="1532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03" name="TextBox 6"/>
          <p:cNvSpPr txBox="1"/>
          <p:nvPr/>
        </p:nvSpPr>
        <p:spPr>
          <a:xfrm>
            <a:off x="1097112" y="334612"/>
            <a:ext cx="6477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Bỏ </a:t>
            </a:r>
            <a:r>
              <a:rPr lang="vi-VN" sz="2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 ngoặc trong trường hợp đơn giản</a:t>
            </a:r>
            <a:endParaRPr lang="en-US" sz="26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4" name="TextBox 7"/>
          <p:cNvSpPr txBox="1"/>
          <p:nvPr/>
        </p:nvSpPr>
        <p:spPr>
          <a:xfrm>
            <a:off x="68411" y="1012468"/>
            <a:ext cx="426720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-2 + (-9) </a:t>
            </a:r>
          </a:p>
          <a:p>
            <a:pPr marL="342900" indent="-342900">
              <a:buAutoNum type="alphaLcParenR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-2 – (- 9) </a:t>
            </a:r>
          </a:p>
          <a:p>
            <a:pPr marL="342900" indent="-342900">
              <a:buAutoNum type="alphaLcParenR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-3 – (+7) +(– 4) – (- 8)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(-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23) -15 – (-23) + 5 + (- 10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-23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- 15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+ 23 + 5 – 10 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  - 23 + 23 -15 + 5 – 10</a:t>
            </a:r>
          </a:p>
          <a:p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          0         - 10   – 10</a:t>
            </a:r>
          </a:p>
          <a:p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              -20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5" name="TextBox 8"/>
          <p:cNvSpPr txBox="1"/>
          <p:nvPr/>
        </p:nvSpPr>
        <p:spPr>
          <a:xfrm>
            <a:off x="4958497" y="994274"/>
            <a:ext cx="3810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-2 -9 = </a:t>
            </a:r>
          </a:p>
          <a:p>
            <a:pPr marL="342900" indent="-342900">
              <a:buAutoNum type="alphaLcParenR"/>
            </a:pPr>
            <a:r>
              <a:rPr lang="en-US" sz="2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-2 + 9 =</a:t>
            </a:r>
          </a:p>
          <a:p>
            <a:pPr marL="342900" indent="-342900">
              <a:buAutoNum type="alphaLcParenR"/>
            </a:pPr>
            <a:r>
              <a:rPr lang="en-US" sz="2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-3 – 7 – 4 + 8 =</a:t>
            </a:r>
          </a:p>
          <a:p>
            <a:endParaRPr lang="en-US" sz="2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6" name="TextBox 9"/>
          <p:cNvSpPr txBox="1"/>
          <p:nvPr/>
        </p:nvSpPr>
        <p:spPr>
          <a:xfrm>
            <a:off x="6400395" y="981239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- 11</a:t>
            </a:r>
          </a:p>
        </p:txBody>
      </p:sp>
      <p:sp>
        <p:nvSpPr>
          <p:cNvPr id="1048607" name="TextBox 10"/>
          <p:cNvSpPr txBox="1"/>
          <p:nvPr/>
        </p:nvSpPr>
        <p:spPr>
          <a:xfrm>
            <a:off x="6528983" y="1380919"/>
            <a:ext cx="838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7</a:t>
            </a:r>
            <a:endParaRPr lang="en-US" sz="25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8" name="TextBox 11"/>
          <p:cNvSpPr txBox="1"/>
          <p:nvPr/>
        </p:nvSpPr>
        <p:spPr>
          <a:xfrm>
            <a:off x="7451769" y="1789437"/>
            <a:ext cx="838200" cy="459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- 6</a:t>
            </a:r>
          </a:p>
        </p:txBody>
      </p:sp>
      <p:cxnSp>
        <p:nvCxnSpPr>
          <p:cNvPr id="3145729" name="Straight Arrow Connector 14"/>
          <p:cNvCxnSpPr>
            <a:cxnSpLocks/>
          </p:cNvCxnSpPr>
          <p:nvPr/>
        </p:nvCxnSpPr>
        <p:spPr>
          <a:xfrm>
            <a:off x="1828800" y="1276350"/>
            <a:ext cx="2819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5730" name="Straight Arrow Connector 17"/>
          <p:cNvCxnSpPr>
            <a:cxnSpLocks/>
          </p:cNvCxnSpPr>
          <p:nvPr/>
        </p:nvCxnSpPr>
        <p:spPr>
          <a:xfrm>
            <a:off x="1828800" y="1610789"/>
            <a:ext cx="2819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5731" name="Straight Arrow Connector 18"/>
          <p:cNvCxnSpPr>
            <a:cxnSpLocks/>
          </p:cNvCxnSpPr>
          <p:nvPr/>
        </p:nvCxnSpPr>
        <p:spPr>
          <a:xfrm>
            <a:off x="3543300" y="2054903"/>
            <a:ext cx="11049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48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48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14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14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14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48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48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48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48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48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48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48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48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48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48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48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48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48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48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48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048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48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48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048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48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48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05" grpId="0"/>
      <p:bldP spid="1048606" grpId="0"/>
      <p:bldP spid="1048607" grpId="0"/>
      <p:bldP spid="104860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extBox 3"/>
          <p:cNvSpPr txBox="1"/>
          <p:nvPr/>
        </p:nvSpPr>
        <p:spPr>
          <a:xfrm>
            <a:off x="1168678" y="287388"/>
            <a:ext cx="7315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 </a:t>
            </a:r>
            <a:r>
              <a:rPr lang="vi-VN" sz="2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 một số hạng khi bỏ dấu ngoặc</a:t>
            </a:r>
            <a:endParaRPr lang="en-US" sz="26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1" name="TextBox 4"/>
          <p:cNvSpPr txBox="1"/>
          <p:nvPr/>
        </p:nvSpPr>
        <p:spPr>
          <a:xfrm>
            <a:off x="571500" y="81222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HĐ1: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R"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 + (12 -15)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 + 12 -15</a:t>
            </a:r>
          </a:p>
          <a:p>
            <a:pPr marL="457200" indent="-457200">
              <a:buAutoNum type="alphaLcParenR"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 – (12 -15)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- 12 + 15</a:t>
            </a:r>
          </a:p>
        </p:txBody>
      </p:sp>
      <p:cxnSp>
        <p:nvCxnSpPr>
          <p:cNvPr id="3145733" name="Straight Connector 6"/>
          <p:cNvCxnSpPr>
            <a:cxnSpLocks/>
          </p:cNvCxnSpPr>
          <p:nvPr/>
        </p:nvCxnSpPr>
        <p:spPr>
          <a:xfrm>
            <a:off x="4572000" y="2495550"/>
            <a:ext cx="0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12" name="Rectangle 11"/>
          <p:cNvSpPr/>
          <p:nvPr/>
        </p:nvSpPr>
        <p:spPr>
          <a:xfrm>
            <a:off x="467310" y="2244514"/>
            <a:ext cx="32880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AutoNum type="alphaLcParenR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 + (12 -15)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= 4 + (-3) = 4 -3 = 1</a:t>
            </a:r>
          </a:p>
        </p:txBody>
      </p:sp>
      <p:sp>
        <p:nvSpPr>
          <p:cNvPr id="1048614" name="TextBox 13"/>
          <p:cNvSpPr txBox="1"/>
          <p:nvPr/>
        </p:nvSpPr>
        <p:spPr>
          <a:xfrm>
            <a:off x="3669379" y="2606188"/>
            <a:ext cx="645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1048615" name="Rectangle 14"/>
          <p:cNvSpPr/>
          <p:nvPr/>
        </p:nvSpPr>
        <p:spPr>
          <a:xfrm>
            <a:off x="279918" y="3079466"/>
            <a:ext cx="25314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4 + 12  - 15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= 16 – 15  = 1</a:t>
            </a:r>
          </a:p>
        </p:txBody>
      </p:sp>
      <p:sp>
        <p:nvSpPr>
          <p:cNvPr id="1048616" name="TextBox 15"/>
          <p:cNvSpPr txBox="1"/>
          <p:nvPr/>
        </p:nvSpPr>
        <p:spPr>
          <a:xfrm>
            <a:off x="2748066" y="3434611"/>
            <a:ext cx="599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(2)</a:t>
            </a:r>
          </a:p>
        </p:txBody>
      </p:sp>
      <p:sp>
        <p:nvSpPr>
          <p:cNvPr id="1048617" name="TextBox 16"/>
          <p:cNvSpPr txBox="1"/>
          <p:nvPr/>
        </p:nvSpPr>
        <p:spPr>
          <a:xfrm>
            <a:off x="546072" y="4019483"/>
            <a:ext cx="34891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(1)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(2)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 + (12 -15)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 + 12 -15</a:t>
            </a:r>
          </a:p>
        </p:txBody>
      </p:sp>
      <p:sp>
        <p:nvSpPr>
          <p:cNvPr id="1048618" name="Rectangle 17"/>
          <p:cNvSpPr/>
          <p:nvPr/>
        </p:nvSpPr>
        <p:spPr>
          <a:xfrm>
            <a:off x="4826278" y="2331926"/>
            <a:ext cx="33650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       4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(12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- 15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= 4 - (-3) = 4 + 3 = 7</a:t>
            </a:r>
          </a:p>
        </p:txBody>
      </p:sp>
      <p:sp>
        <p:nvSpPr>
          <p:cNvPr id="1048619" name="TextBox 18"/>
          <p:cNvSpPr txBox="1"/>
          <p:nvPr/>
        </p:nvSpPr>
        <p:spPr>
          <a:xfrm>
            <a:off x="8107570" y="2692508"/>
            <a:ext cx="676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1048620" name="Rectangle 19"/>
          <p:cNvSpPr/>
          <p:nvPr/>
        </p:nvSpPr>
        <p:spPr>
          <a:xfrm>
            <a:off x="5243362" y="3249946"/>
            <a:ext cx="29479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- 12  + 15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    -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+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15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48621" name="TextBox 20"/>
          <p:cNvSpPr txBox="1"/>
          <p:nvPr/>
        </p:nvSpPr>
        <p:spPr>
          <a:xfrm>
            <a:off x="7896354" y="3632313"/>
            <a:ext cx="810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2)</a:t>
            </a:r>
          </a:p>
        </p:txBody>
      </p:sp>
      <p:sp>
        <p:nvSpPr>
          <p:cNvPr id="1048622" name="TextBox 21"/>
          <p:cNvSpPr txBox="1"/>
          <p:nvPr/>
        </p:nvSpPr>
        <p:spPr>
          <a:xfrm>
            <a:off x="5045829" y="4019484"/>
            <a:ext cx="34891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(1)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(2)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4 - (12 -15)  = 4 - 12 + 15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4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4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4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4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4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4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4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4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4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4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1" grpId="0"/>
      <p:bldP spid="1048612" grpId="0"/>
      <p:bldP spid="1048614" grpId="0"/>
      <p:bldP spid="1048615" grpId="0"/>
      <p:bldP spid="1048616" grpId="0"/>
      <p:bldP spid="1048617" grpId="0"/>
      <p:bldP spid="1048618" grpId="0"/>
      <p:bldP spid="1048619" grpId="0"/>
      <p:bldP spid="1048620" grpId="0"/>
      <p:bldP spid="1048621" grpId="0"/>
      <p:bldP spid="10486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092907"/>
              </p:ext>
            </p:extLst>
          </p:nvPr>
        </p:nvGraphicFramePr>
        <p:xfrm>
          <a:off x="533400" y="742950"/>
          <a:ext cx="7924800" cy="2470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3962400"/>
              </a:tblGrid>
              <a:tr h="1066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4 + (12 -15) =  4 + 12 -15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20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Khi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bỏ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ngoặc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dấu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(+) </a:t>
                      </a:r>
                      <a:r>
                        <a:rPr lang="en-US" sz="20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đằng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trước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ta </a:t>
                      </a:r>
                      <a:r>
                        <a:rPr lang="en-US" sz="20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giữ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nguyên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dấu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hạng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ngoặc</a:t>
                      </a:r>
                      <a:endParaRPr lang="en-US" sz="20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1403684">
                <a:tc>
                  <a:txBody>
                    <a:bodyPr/>
                    <a:lstStyle/>
                    <a:p>
                      <a:endParaRPr lang="en-US" sz="20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4 – (12 -15) =  4 - 12 + 15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20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Khi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bỏ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ngoặc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dấu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(-) </a:t>
                      </a:r>
                      <a:r>
                        <a:rPr lang="en-US" sz="20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đằng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trước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ta </a:t>
                      </a:r>
                      <a:r>
                        <a:rPr lang="en-US" sz="20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đổi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dấu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tất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cả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hạng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ngoặc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en-US" sz="20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Dấu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(+) </a:t>
                      </a:r>
                      <a:r>
                        <a:rPr lang="en-US" sz="20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thành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(-), </a:t>
                      </a:r>
                      <a:r>
                        <a:rPr lang="en-US" sz="20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dấu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(-) </a:t>
                      </a:r>
                      <a:r>
                        <a:rPr lang="en-US" sz="20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thành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(+)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05000" y="20955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 XÉT:</a:t>
            </a: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7"/>
          <p:cNvSpPr txBox="1"/>
          <p:nvPr/>
        </p:nvSpPr>
        <p:spPr>
          <a:xfrm>
            <a:off x="381000" y="3257550"/>
            <a:ext cx="812561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Khi bỏ dấu ngoặc có dấu “-” đằng trược, ta phải đổi dấu tất cả các số hạng trong dấu ngoặc: dấu “+” thành dấu “-” và dấu”-” thành dấu “+”</a:t>
            </a:r>
          </a:p>
          <a:p>
            <a:pPr fontAlgn="base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Khi bỏ dấu ngoặc  có dấu “+” đằng trước thì dấu các số hạng trong dấu ngoặc vẫn giữ nguyên.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TextBox 3"/>
          <p:cNvSpPr txBox="1"/>
          <p:nvPr/>
        </p:nvSpPr>
        <p:spPr>
          <a:xfrm>
            <a:off x="244944" y="484685"/>
            <a:ext cx="1261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0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0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0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65" name="TextBox 4"/>
          <p:cNvSpPr txBox="1"/>
          <p:nvPr/>
        </p:nvSpPr>
        <p:spPr>
          <a:xfrm>
            <a:off x="254126" y="964172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itchFamily="18" charset="0"/>
              </a:rPr>
              <a:t>794 + [136 – (136 + 794)]</a:t>
            </a:r>
          </a:p>
        </p:txBody>
      </p:sp>
      <p:sp>
        <p:nvSpPr>
          <p:cNvPr id="1048666" name="Rectangle 1"/>
          <p:cNvSpPr/>
          <p:nvPr/>
        </p:nvSpPr>
        <p:spPr>
          <a:xfrm>
            <a:off x="3048000" y="964172"/>
            <a:ext cx="27799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itchFamily="18" charset="0"/>
              </a:rPr>
              <a:t>= 794 + [136 – 136 -794]</a:t>
            </a:r>
          </a:p>
        </p:txBody>
      </p:sp>
      <p:sp>
        <p:nvSpPr>
          <p:cNvPr id="1048667" name="Rectangle 2"/>
          <p:cNvSpPr/>
          <p:nvPr/>
        </p:nvSpPr>
        <p:spPr>
          <a:xfrm>
            <a:off x="3048000" y="1350206"/>
            <a:ext cx="14398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itchFamily="18" charset="0"/>
              </a:rPr>
              <a:t>= 794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- 794</a:t>
            </a:r>
          </a:p>
        </p:txBody>
      </p:sp>
      <p:sp>
        <p:nvSpPr>
          <p:cNvPr id="1048670" name="Rectangle 2"/>
          <p:cNvSpPr/>
          <p:nvPr/>
        </p:nvSpPr>
        <p:spPr>
          <a:xfrm>
            <a:off x="4437964" y="1350206"/>
            <a:ext cx="7136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itchFamily="18" charset="0"/>
              </a:rPr>
              <a:t> 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0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4944" y="1750316"/>
            <a:ext cx="2108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endParaRPr lang="en-US" sz="20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5659" y="2389609"/>
            <a:ext cx="3414717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AutoNum type="alphaLcParenR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385 + 210) + (385 – 217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=  -385 + 210 + 385 – 217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=  (-385 + 385) + (210 – 217)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=            0         +       (-7)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=                       -7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8"/>
          <p:cNvSpPr txBox="1"/>
          <p:nvPr/>
        </p:nvSpPr>
        <p:spPr>
          <a:xfrm>
            <a:off x="5151621" y="2389609"/>
            <a:ext cx="3657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(72 - 1956) – (-1956+28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  72 – 1956 + 1956 – 28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  (72 – 28) + (-1956 + 1956)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        44      +            0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                 44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4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4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48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4" grpId="0"/>
      <p:bldP spid="1048665" grpId="0"/>
      <p:bldP spid="1048666" grpId="0"/>
      <p:bldP spid="1048667" grpId="0"/>
      <p:bldP spid="1048670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TextBox 8"/>
          <p:cNvSpPr txBox="1"/>
          <p:nvPr/>
        </p:nvSpPr>
        <p:spPr>
          <a:xfrm>
            <a:off x="1295400" y="35090"/>
            <a:ext cx="7696200" cy="245195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pPr marL="342900" indent="-342900">
              <a:spcAft>
                <a:spcPts val="400"/>
              </a:spcAft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400"/>
              </a:spcAft>
            </a:pP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a – b – c = a – c – b = - b – c + a = - c – b + a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Aft>
                <a:spcPts val="400"/>
              </a:spcAft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Aft>
                <a:spcPts val="400"/>
              </a:spcAft>
            </a:pP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a – b – c  = (a –b) – c = a – (b + c)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94" name="TextBox 2"/>
          <p:cNvSpPr txBox="1"/>
          <p:nvPr/>
        </p:nvSpPr>
        <p:spPr>
          <a:xfrm>
            <a:off x="0" y="2535254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cxnSp>
        <p:nvCxnSpPr>
          <p:cNvPr id="3145736" name="Straight Connector 5"/>
          <p:cNvCxnSpPr>
            <a:cxnSpLocks/>
          </p:cNvCxnSpPr>
          <p:nvPr/>
        </p:nvCxnSpPr>
        <p:spPr>
          <a:xfrm>
            <a:off x="4070278" y="2767252"/>
            <a:ext cx="0" cy="2337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95" name="TextBox 6"/>
          <p:cNvSpPr txBox="1"/>
          <p:nvPr/>
        </p:nvSpPr>
        <p:spPr>
          <a:xfrm>
            <a:off x="244867" y="2904966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a) 12 + 13 + 14 -15 -16 -17</a:t>
            </a:r>
          </a:p>
        </p:txBody>
      </p:sp>
      <p:sp>
        <p:nvSpPr>
          <p:cNvPr id="1048696" name="TextBox 9"/>
          <p:cNvSpPr txBox="1"/>
          <p:nvPr/>
        </p:nvSpPr>
        <p:spPr>
          <a:xfrm>
            <a:off x="4524910" y="2923588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b) (35 – 17)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– (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25 – 7 +22)</a:t>
            </a:r>
          </a:p>
        </p:txBody>
      </p:sp>
      <p:sp>
        <p:nvSpPr>
          <p:cNvPr id="1048697" name="TextBox 10"/>
          <p:cNvSpPr txBox="1"/>
          <p:nvPr/>
        </p:nvSpPr>
        <p:spPr>
          <a:xfrm>
            <a:off x="280827" y="3268340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(12 -15) + (13 – 16) + (14 -17)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(-3) + (-3) + (-3)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-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9 </a:t>
            </a:r>
          </a:p>
        </p:txBody>
      </p:sp>
      <p:sp>
        <p:nvSpPr>
          <p:cNvPr id="1048698" name="TextBox 11"/>
          <p:cNvSpPr txBox="1"/>
          <p:nvPr/>
        </p:nvSpPr>
        <p:spPr>
          <a:xfrm>
            <a:off x="4648200" y="3268340"/>
            <a:ext cx="3733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35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17 - 25 + 7 – 22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(35 – 25) + (-17 + 7) – 22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10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+ (-10) –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22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0         –   22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                      - 22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97" grpId="0"/>
      <p:bldP spid="10486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8" name="TextBox 2"/>
          <p:cNvSpPr txBox="1"/>
          <p:nvPr/>
        </p:nvSpPr>
        <p:spPr>
          <a:xfrm>
            <a:off x="914400" y="839114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3.21</a:t>
            </a:r>
          </a:p>
        </p:txBody>
      </p:sp>
      <p:cxnSp>
        <p:nvCxnSpPr>
          <p:cNvPr id="3145740" name="Straight Connector 5"/>
          <p:cNvCxnSpPr>
            <a:cxnSpLocks/>
          </p:cNvCxnSpPr>
          <p:nvPr/>
        </p:nvCxnSpPr>
        <p:spPr>
          <a:xfrm>
            <a:off x="4181582" y="1345779"/>
            <a:ext cx="0" cy="19879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09" name="TextBox 6"/>
          <p:cNvSpPr txBox="1"/>
          <p:nvPr/>
        </p:nvSpPr>
        <p:spPr>
          <a:xfrm>
            <a:off x="358900" y="1322020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a) (56 – 27) – (11 + 28 -16)</a:t>
            </a:r>
          </a:p>
        </p:txBody>
      </p:sp>
      <p:sp>
        <p:nvSpPr>
          <p:cNvPr id="1048710" name="TextBox 9"/>
          <p:cNvSpPr txBox="1"/>
          <p:nvPr/>
        </p:nvSpPr>
        <p:spPr>
          <a:xfrm>
            <a:off x="4860533" y="1345779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b) 28 + (19 - 28) -  (32 -57)</a:t>
            </a:r>
          </a:p>
        </p:txBody>
      </p:sp>
      <p:sp>
        <p:nvSpPr>
          <p:cNvPr id="1048711" name="TextBox 12"/>
          <p:cNvSpPr txBox="1"/>
          <p:nvPr/>
        </p:nvSpPr>
        <p:spPr>
          <a:xfrm>
            <a:off x="447782" y="1696570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 56 – 27 – 11 – 28 + 16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(56 + 16) – (27 + 11 + 16)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72 – 54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18</a:t>
            </a:r>
          </a:p>
        </p:txBody>
      </p:sp>
      <p:sp>
        <p:nvSpPr>
          <p:cNvPr id="1048712" name="TextBox 13"/>
          <p:cNvSpPr txBox="1"/>
          <p:nvPr/>
        </p:nvSpPr>
        <p:spPr>
          <a:xfrm>
            <a:off x="4860533" y="1722129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28 + 19 – 28 – 32 + 57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(28 -28) + 19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- 32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+ 57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0 +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(-13)  + 57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44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19400" y="28575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1" grpId="0"/>
      <p:bldP spid="10487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3929" lnSpcReduction="10000"/>
          </a:bodyPr>
          <a:lstStyle/>
          <a:p>
            <a:fld id="{7EB1FC48-0C90-4F28-9473-F03456365855}" type="slidenum">
              <a:rPr lang="en-US"/>
              <a:t>8</a:t>
            </a:fld>
            <a:endParaRPr lang="en-US"/>
          </a:p>
        </p:txBody>
      </p:sp>
      <p:sp>
        <p:nvSpPr>
          <p:cNvPr id="1048729" name="AutoShape 4"/>
          <p:cNvSpPr>
            <a:spLocks noChangeArrowheads="1"/>
          </p:cNvSpPr>
          <p:nvPr/>
        </p:nvSpPr>
        <p:spPr bwMode="auto">
          <a:xfrm>
            <a:off x="1" y="0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" name="Group 51"/>
          <p:cNvGrpSpPr/>
          <p:nvPr/>
        </p:nvGrpSpPr>
        <p:grpSpPr bwMode="auto">
          <a:xfrm>
            <a:off x="741363" y="1571626"/>
            <a:ext cx="284162" cy="3193256"/>
            <a:chOff x="202295" y="-322943"/>
            <a:chExt cx="319314" cy="7180943"/>
          </a:xfrm>
        </p:grpSpPr>
        <p:sp>
          <p:nvSpPr>
            <p:cNvPr id="1048730" name="Rectangle 9"/>
            <p:cNvSpPr/>
            <p:nvPr/>
          </p:nvSpPr>
          <p:spPr bwMode="auto">
            <a:xfrm>
              <a:off x="202295" y="-322943"/>
              <a:ext cx="319314" cy="7167557"/>
            </a:xfrm>
            <a:prstGeom prst="rect">
              <a:avLst/>
            </a:prstGeom>
            <a:solidFill>
              <a:schemeClr val="tx2">
                <a:lumMod val="95000"/>
                <a:lumOff val="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vi-VN" sz="2400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1048731" name="Rectangle 10"/>
            <p:cNvSpPr>
              <a:spLocks noChangeArrowheads="1"/>
            </p:cNvSpPr>
            <p:nvPr/>
          </p:nvSpPr>
          <p:spPr bwMode="auto">
            <a:xfrm>
              <a:off x="238583" y="-322943"/>
              <a:ext cx="228600" cy="7166429"/>
            </a:xfrm>
            <a:prstGeom prst="rect">
              <a:avLst/>
            </a:prstGeom>
            <a:solidFill>
              <a:srgbClr val="0066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 sz="2400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1048732" name="Rectangle 13"/>
            <p:cNvSpPr/>
            <p:nvPr/>
          </p:nvSpPr>
          <p:spPr bwMode="auto">
            <a:xfrm>
              <a:off x="323599" y="-309555"/>
              <a:ext cx="76706" cy="7167555"/>
            </a:xfrm>
            <a:prstGeom prst="rect">
              <a:avLst/>
            </a:prstGeom>
            <a:solidFill>
              <a:srgbClr val="A3C8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vi-VN" sz="2400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</p:grpSp>
      <p:sp>
        <p:nvSpPr>
          <p:cNvPr id="1048733" name="AutoShape 51"/>
          <p:cNvSpPr>
            <a:spLocks noChangeArrowheads="1"/>
          </p:cNvSpPr>
          <p:nvPr/>
        </p:nvSpPr>
        <p:spPr bwMode="auto">
          <a:xfrm>
            <a:off x="1254125" y="1785938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A.       a + b + c - d</a:t>
            </a:r>
          </a:p>
        </p:txBody>
      </p:sp>
      <p:pic>
        <p:nvPicPr>
          <p:cNvPr id="2097153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2313" y="190023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48734" name="AutoShape 31"/>
          <p:cNvSpPr>
            <a:spLocks noChangeArrowheads="1"/>
          </p:cNvSpPr>
          <p:nvPr/>
        </p:nvSpPr>
        <p:spPr bwMode="auto">
          <a:xfrm>
            <a:off x="1330325" y="885825"/>
            <a:ext cx="5410200" cy="571500"/>
          </a:xfrm>
          <a:prstGeom prst="flowChartAlternateProcess">
            <a:avLst/>
          </a:prstGeom>
          <a:solidFill>
            <a:srgbClr val="B1EDE3"/>
          </a:solidFill>
          <a:ln w="76200" cmpd="tri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735" name="Text Box 36"/>
          <p:cNvSpPr txBox="1">
            <a:spLocks noChangeArrowheads="1"/>
          </p:cNvSpPr>
          <p:nvPr/>
        </p:nvSpPr>
        <p:spPr bwMode="auto">
          <a:xfrm>
            <a:off x="1330325" y="928687"/>
            <a:ext cx="5410200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  <a:latin typeface="Times New Roman" pitchFamily="18" charset="0"/>
              </a:rPr>
              <a:t>Kết quả của a – (b + c - d) là:</a:t>
            </a:r>
          </a:p>
        </p:txBody>
      </p:sp>
      <p:pic>
        <p:nvPicPr>
          <p:cNvPr id="2097154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0725" y="264318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2097155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0725" y="338613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2097156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6925" y="407193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48736" name="AutoShape 51"/>
          <p:cNvSpPr>
            <a:spLocks noChangeArrowheads="1"/>
          </p:cNvSpPr>
          <p:nvPr/>
        </p:nvSpPr>
        <p:spPr bwMode="auto">
          <a:xfrm>
            <a:off x="1254125" y="2528888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B.       a – b - c - d</a:t>
            </a:r>
          </a:p>
        </p:txBody>
      </p:sp>
      <p:sp>
        <p:nvSpPr>
          <p:cNvPr id="1048737" name="AutoShape 51"/>
          <p:cNvSpPr>
            <a:spLocks noChangeArrowheads="1"/>
          </p:cNvSpPr>
          <p:nvPr/>
        </p:nvSpPr>
        <p:spPr bwMode="auto">
          <a:xfrm>
            <a:off x="1254125" y="3268266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C.       a – b + c - d</a:t>
            </a:r>
          </a:p>
        </p:txBody>
      </p:sp>
      <p:sp>
        <p:nvSpPr>
          <p:cNvPr id="1048738" name="AutoShape 51"/>
          <p:cNvSpPr>
            <a:spLocks noChangeArrowheads="1"/>
          </p:cNvSpPr>
          <p:nvPr/>
        </p:nvSpPr>
        <p:spPr bwMode="auto">
          <a:xfrm>
            <a:off x="1273175" y="4011216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D.       a – b - c + d</a:t>
            </a:r>
          </a:p>
        </p:txBody>
      </p:sp>
      <p:sp>
        <p:nvSpPr>
          <p:cNvPr id="1048739" name="AutoShape 52"/>
          <p:cNvSpPr>
            <a:spLocks noChangeArrowheads="1"/>
          </p:cNvSpPr>
          <p:nvPr/>
        </p:nvSpPr>
        <p:spPr bwMode="auto">
          <a:xfrm>
            <a:off x="6816725" y="1614487"/>
            <a:ext cx="1752600" cy="8572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Sai rồi</a:t>
            </a:r>
          </a:p>
        </p:txBody>
      </p:sp>
      <p:sp>
        <p:nvSpPr>
          <p:cNvPr id="1048740" name="AutoShape 53"/>
          <p:cNvSpPr>
            <a:spLocks noChangeArrowheads="1"/>
          </p:cNvSpPr>
          <p:nvPr/>
        </p:nvSpPr>
        <p:spPr bwMode="auto">
          <a:xfrm>
            <a:off x="6664325" y="4071938"/>
            <a:ext cx="1905000" cy="7429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Đúng rồi</a:t>
            </a:r>
          </a:p>
        </p:txBody>
      </p:sp>
      <p:sp>
        <p:nvSpPr>
          <p:cNvPr id="1048741" name="Oval 54"/>
          <p:cNvSpPr>
            <a:spLocks noChangeArrowheads="1"/>
          </p:cNvSpPr>
          <p:nvPr/>
        </p:nvSpPr>
        <p:spPr bwMode="auto">
          <a:xfrm>
            <a:off x="1330325" y="4071938"/>
            <a:ext cx="533400" cy="51435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742" name="AutoShape 55"/>
          <p:cNvSpPr>
            <a:spLocks noChangeArrowheads="1"/>
          </p:cNvSpPr>
          <p:nvPr/>
        </p:nvSpPr>
        <p:spPr bwMode="auto">
          <a:xfrm>
            <a:off x="6816725" y="2471738"/>
            <a:ext cx="1752600" cy="8572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Sai rồi</a:t>
            </a:r>
          </a:p>
        </p:txBody>
      </p:sp>
      <p:sp>
        <p:nvSpPr>
          <p:cNvPr id="1048743" name="AutoShape 56"/>
          <p:cNvSpPr>
            <a:spLocks noChangeArrowheads="1"/>
          </p:cNvSpPr>
          <p:nvPr/>
        </p:nvSpPr>
        <p:spPr bwMode="auto">
          <a:xfrm>
            <a:off x="6740525" y="3214688"/>
            <a:ext cx="1752600" cy="8572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Sai rồi</a:t>
            </a:r>
          </a:p>
        </p:txBody>
      </p:sp>
      <p:sp>
        <p:nvSpPr>
          <p:cNvPr id="1048744" name="Text Box 57"/>
          <p:cNvSpPr txBox="1">
            <a:spLocks noChangeArrowheads="1"/>
          </p:cNvSpPr>
          <p:nvPr/>
        </p:nvSpPr>
        <p:spPr bwMode="auto">
          <a:xfrm>
            <a:off x="939418" y="75187"/>
            <a:ext cx="2057400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</a:rPr>
              <a:t>Củng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</a:rPr>
              <a:t>cố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48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0487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48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3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0487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48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487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48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7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0487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048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8"/>
                  </p:tgtEl>
                </p:cond>
              </p:nextCondLst>
            </p:seq>
          </p:childTnLst>
        </p:cTn>
      </p:par>
    </p:tnLst>
    <p:bldLst>
      <p:bldP spid="1048733" grpId="0" animBg="1"/>
      <p:bldP spid="1048736" grpId="0" animBg="1"/>
      <p:bldP spid="1048737" grpId="0" animBg="1"/>
      <p:bldP spid="1048738" grpId="0" animBg="1"/>
      <p:bldP spid="1048739" grpId="0" animBg="1"/>
      <p:bldP spid="1048740" grpId="0" animBg="1"/>
      <p:bldP spid="1048741" grpId="0" animBg="1"/>
      <p:bldP spid="1048742" grpId="0" animBg="1"/>
      <p:bldP spid="104874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3929" lnSpcReduction="10000"/>
          </a:bodyPr>
          <a:lstStyle/>
          <a:p>
            <a:fld id="{7EB1FC48-0C90-4F28-9473-F03456365855}" type="slidenum">
              <a:rPr lang="en-US"/>
              <a:t>9</a:t>
            </a:fld>
            <a:endParaRPr lang="en-US"/>
          </a:p>
        </p:txBody>
      </p:sp>
      <p:sp>
        <p:nvSpPr>
          <p:cNvPr id="1048729" name="AutoShape 4"/>
          <p:cNvSpPr>
            <a:spLocks noChangeArrowheads="1"/>
          </p:cNvSpPr>
          <p:nvPr/>
        </p:nvSpPr>
        <p:spPr bwMode="auto">
          <a:xfrm>
            <a:off x="1" y="0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" name="Group 51"/>
          <p:cNvGrpSpPr/>
          <p:nvPr/>
        </p:nvGrpSpPr>
        <p:grpSpPr bwMode="auto">
          <a:xfrm>
            <a:off x="741363" y="1571626"/>
            <a:ext cx="284162" cy="3193256"/>
            <a:chOff x="202295" y="-322943"/>
            <a:chExt cx="319314" cy="7180943"/>
          </a:xfrm>
        </p:grpSpPr>
        <p:sp>
          <p:nvSpPr>
            <p:cNvPr id="1048730" name="Rectangle 9"/>
            <p:cNvSpPr/>
            <p:nvPr/>
          </p:nvSpPr>
          <p:spPr bwMode="auto">
            <a:xfrm>
              <a:off x="202295" y="-322943"/>
              <a:ext cx="319314" cy="7167557"/>
            </a:xfrm>
            <a:prstGeom prst="rect">
              <a:avLst/>
            </a:prstGeom>
            <a:solidFill>
              <a:schemeClr val="tx2">
                <a:lumMod val="95000"/>
                <a:lumOff val="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vi-VN" sz="2400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1048731" name="Rectangle 10"/>
            <p:cNvSpPr>
              <a:spLocks noChangeArrowheads="1"/>
            </p:cNvSpPr>
            <p:nvPr/>
          </p:nvSpPr>
          <p:spPr bwMode="auto">
            <a:xfrm>
              <a:off x="238583" y="-322943"/>
              <a:ext cx="228600" cy="7166429"/>
            </a:xfrm>
            <a:prstGeom prst="rect">
              <a:avLst/>
            </a:prstGeom>
            <a:solidFill>
              <a:srgbClr val="0066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 sz="2400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1048732" name="Rectangle 13"/>
            <p:cNvSpPr/>
            <p:nvPr/>
          </p:nvSpPr>
          <p:spPr bwMode="auto">
            <a:xfrm>
              <a:off x="323599" y="-309555"/>
              <a:ext cx="76706" cy="7167555"/>
            </a:xfrm>
            <a:prstGeom prst="rect">
              <a:avLst/>
            </a:prstGeom>
            <a:solidFill>
              <a:srgbClr val="A3C8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vi-VN" sz="2400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</p:grpSp>
      <p:sp>
        <p:nvSpPr>
          <p:cNvPr id="1048733" name="AutoShape 51"/>
          <p:cNvSpPr>
            <a:spLocks noChangeArrowheads="1"/>
          </p:cNvSpPr>
          <p:nvPr/>
        </p:nvSpPr>
        <p:spPr bwMode="auto">
          <a:xfrm>
            <a:off x="1254125" y="1785938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A.       a + b + c - d</a:t>
            </a:r>
          </a:p>
        </p:txBody>
      </p:sp>
      <p:pic>
        <p:nvPicPr>
          <p:cNvPr id="2097153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2313" y="190023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48734" name="AutoShape 31"/>
          <p:cNvSpPr>
            <a:spLocks noChangeArrowheads="1"/>
          </p:cNvSpPr>
          <p:nvPr/>
        </p:nvSpPr>
        <p:spPr bwMode="auto">
          <a:xfrm>
            <a:off x="1330325" y="885825"/>
            <a:ext cx="5410200" cy="571500"/>
          </a:xfrm>
          <a:prstGeom prst="flowChartAlternateProcess">
            <a:avLst/>
          </a:prstGeom>
          <a:solidFill>
            <a:srgbClr val="B1EDE3"/>
          </a:solidFill>
          <a:ln w="76200" cmpd="tri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735" name="Text Box 36"/>
          <p:cNvSpPr txBox="1">
            <a:spLocks noChangeArrowheads="1"/>
          </p:cNvSpPr>
          <p:nvPr/>
        </p:nvSpPr>
        <p:spPr bwMode="auto">
          <a:xfrm>
            <a:off x="1330325" y="928687"/>
            <a:ext cx="5410200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solidFill>
                  <a:srgbClr val="FF3300"/>
                </a:solidFill>
                <a:latin typeface="Times New Roman" pitchFamily="18" charset="0"/>
              </a:rPr>
              <a:t>Kết</a:t>
            </a:r>
            <a:r>
              <a:rPr lang="en-US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3300"/>
                </a:solidFill>
                <a:latin typeface="Times New Roman" pitchFamily="18" charset="0"/>
              </a:rPr>
              <a:t>quả</a:t>
            </a:r>
            <a:r>
              <a:rPr lang="en-US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3300"/>
                </a:solidFill>
                <a:latin typeface="Times New Roman" pitchFamily="18" charset="0"/>
              </a:rPr>
              <a:t>của</a:t>
            </a:r>
            <a:r>
              <a:rPr lang="en-US" b="1" dirty="0">
                <a:solidFill>
                  <a:srgbClr val="FF3300"/>
                </a:solidFill>
                <a:latin typeface="Times New Roman" pitchFamily="18" charset="0"/>
              </a:rPr>
              <a:t> a </a:t>
            </a:r>
            <a:r>
              <a:rPr lang="en-US" b="1" dirty="0" smtClean="0">
                <a:solidFill>
                  <a:srgbClr val="FF3300"/>
                </a:solidFill>
                <a:latin typeface="Times New Roman" pitchFamily="18" charset="0"/>
              </a:rPr>
              <a:t>+ (</a:t>
            </a:r>
            <a:r>
              <a:rPr lang="en-US" b="1" dirty="0">
                <a:solidFill>
                  <a:srgbClr val="FF3300"/>
                </a:solidFill>
                <a:latin typeface="Times New Roman" pitchFamily="18" charset="0"/>
              </a:rPr>
              <a:t>b </a:t>
            </a:r>
            <a:r>
              <a:rPr lang="en-US" b="1" dirty="0" smtClean="0">
                <a:solidFill>
                  <a:srgbClr val="FF3300"/>
                </a:solidFill>
                <a:latin typeface="Times New Roman" pitchFamily="18" charset="0"/>
              </a:rPr>
              <a:t>- </a:t>
            </a:r>
            <a:r>
              <a:rPr lang="en-US" b="1" dirty="0">
                <a:solidFill>
                  <a:srgbClr val="FF3300"/>
                </a:solidFill>
                <a:latin typeface="Times New Roman" pitchFamily="18" charset="0"/>
              </a:rPr>
              <a:t>c - d) </a:t>
            </a:r>
            <a:r>
              <a:rPr lang="en-US" b="1" dirty="0" err="1">
                <a:solidFill>
                  <a:srgbClr val="FF3300"/>
                </a:solidFill>
                <a:latin typeface="Times New Roman" pitchFamily="18" charset="0"/>
              </a:rPr>
              <a:t>là</a:t>
            </a:r>
            <a:r>
              <a:rPr lang="en-US" b="1" dirty="0">
                <a:solidFill>
                  <a:srgbClr val="FF3300"/>
                </a:solidFill>
                <a:latin typeface="Times New Roman" pitchFamily="18" charset="0"/>
              </a:rPr>
              <a:t>:</a:t>
            </a:r>
          </a:p>
        </p:txBody>
      </p:sp>
      <p:pic>
        <p:nvPicPr>
          <p:cNvPr id="2097154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0725" y="264318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2097155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0725" y="338613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2097156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6925" y="407193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48736" name="AutoShape 51"/>
          <p:cNvSpPr>
            <a:spLocks noChangeArrowheads="1"/>
          </p:cNvSpPr>
          <p:nvPr/>
        </p:nvSpPr>
        <p:spPr bwMode="auto">
          <a:xfrm>
            <a:off x="1254125" y="2528888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B.       a – b - c - d</a:t>
            </a:r>
          </a:p>
        </p:txBody>
      </p:sp>
      <p:sp>
        <p:nvSpPr>
          <p:cNvPr id="1048737" name="AutoShape 51"/>
          <p:cNvSpPr>
            <a:spLocks noChangeArrowheads="1"/>
          </p:cNvSpPr>
          <p:nvPr/>
        </p:nvSpPr>
        <p:spPr bwMode="auto">
          <a:xfrm>
            <a:off x="1254125" y="3268266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C.       a – b + c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+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d</a:t>
            </a:r>
          </a:p>
        </p:txBody>
      </p:sp>
      <p:sp>
        <p:nvSpPr>
          <p:cNvPr id="1048738" name="AutoShape 51"/>
          <p:cNvSpPr>
            <a:spLocks noChangeArrowheads="1"/>
          </p:cNvSpPr>
          <p:nvPr/>
        </p:nvSpPr>
        <p:spPr bwMode="auto">
          <a:xfrm>
            <a:off x="1273175" y="4011216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D.       a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+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b - c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-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d</a:t>
            </a:r>
          </a:p>
        </p:txBody>
      </p:sp>
      <p:sp>
        <p:nvSpPr>
          <p:cNvPr id="1048739" name="AutoShape 52"/>
          <p:cNvSpPr>
            <a:spLocks noChangeArrowheads="1"/>
          </p:cNvSpPr>
          <p:nvPr/>
        </p:nvSpPr>
        <p:spPr bwMode="auto">
          <a:xfrm>
            <a:off x="6816725" y="1614487"/>
            <a:ext cx="1752600" cy="8572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Sai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rồi</a:t>
            </a: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048740" name="AutoShape 53"/>
          <p:cNvSpPr>
            <a:spLocks noChangeArrowheads="1"/>
          </p:cNvSpPr>
          <p:nvPr/>
        </p:nvSpPr>
        <p:spPr bwMode="auto">
          <a:xfrm>
            <a:off x="6664325" y="4071938"/>
            <a:ext cx="1905000" cy="7429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Đúng rồi</a:t>
            </a:r>
          </a:p>
        </p:txBody>
      </p:sp>
      <p:sp>
        <p:nvSpPr>
          <p:cNvPr id="1048741" name="Oval 54"/>
          <p:cNvSpPr>
            <a:spLocks noChangeArrowheads="1"/>
          </p:cNvSpPr>
          <p:nvPr/>
        </p:nvSpPr>
        <p:spPr bwMode="auto">
          <a:xfrm>
            <a:off x="1330325" y="4071938"/>
            <a:ext cx="533400" cy="51435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742" name="AutoShape 55"/>
          <p:cNvSpPr>
            <a:spLocks noChangeArrowheads="1"/>
          </p:cNvSpPr>
          <p:nvPr/>
        </p:nvSpPr>
        <p:spPr bwMode="auto">
          <a:xfrm>
            <a:off x="6816725" y="2471738"/>
            <a:ext cx="1752600" cy="8572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Sai rồi</a:t>
            </a:r>
          </a:p>
        </p:txBody>
      </p:sp>
      <p:sp>
        <p:nvSpPr>
          <p:cNvPr id="1048743" name="AutoShape 56"/>
          <p:cNvSpPr>
            <a:spLocks noChangeArrowheads="1"/>
          </p:cNvSpPr>
          <p:nvPr/>
        </p:nvSpPr>
        <p:spPr bwMode="auto">
          <a:xfrm>
            <a:off x="6740525" y="3214688"/>
            <a:ext cx="1752600" cy="8572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Sai rồi</a:t>
            </a:r>
          </a:p>
        </p:txBody>
      </p:sp>
      <p:sp>
        <p:nvSpPr>
          <p:cNvPr id="1048744" name="Text Box 57"/>
          <p:cNvSpPr txBox="1">
            <a:spLocks noChangeArrowheads="1"/>
          </p:cNvSpPr>
          <p:nvPr/>
        </p:nvSpPr>
        <p:spPr bwMode="auto">
          <a:xfrm>
            <a:off x="939418" y="75187"/>
            <a:ext cx="2057400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Củng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cố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sz="2800" u="sng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2429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48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0487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48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3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0487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48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487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48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7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0487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048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8"/>
                  </p:tgtEl>
                </p:cond>
              </p:nextCondLst>
            </p:seq>
          </p:childTnLst>
        </p:cTn>
      </p:par>
    </p:tnLst>
    <p:bldLst>
      <p:bldP spid="1048733" grpId="0" animBg="1"/>
      <p:bldP spid="1048736" grpId="0" animBg="1"/>
      <p:bldP spid="1048737" grpId="0" animBg="1"/>
      <p:bldP spid="1048738" grpId="0" animBg="1"/>
      <p:bldP spid="1048739" grpId="0" animBg="1"/>
      <p:bldP spid="1048740" grpId="0" animBg="1"/>
      <p:bldP spid="1048741" grpId="0" animBg="1"/>
      <p:bldP spid="1048742" grpId="0" animBg="1"/>
      <p:bldP spid="1048743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1009</Words>
  <Application>Microsoft Office PowerPoint</Application>
  <PresentationFormat>On-screen Show (16:9)</PresentationFormat>
  <Paragraphs>118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宋体</vt:lpstr>
      <vt:lpstr>.VnTime</vt:lpstr>
      <vt:lpstr>Arial</vt:lpstr>
      <vt:lpstr>Calibri</vt:lpstr>
      <vt:lpstr>Times New Roman</vt:lpstr>
      <vt:lpstr>Tw Cen MT</vt:lpstr>
      <vt:lpstr>Wingdings</vt:lpstr>
      <vt:lpstr>Wingdings 2</vt:lpstr>
      <vt:lpstr>Median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Admin</cp:lastModifiedBy>
  <cp:revision>17</cp:revision>
  <dcterms:created xsi:type="dcterms:W3CDTF">2021-08-17T11:00:31Z</dcterms:created>
  <dcterms:modified xsi:type="dcterms:W3CDTF">2021-11-01T10:21:06Z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dda19904a6cc4d51ad33172f4a3d02d1</vt:lpwstr>
  </property>
</Properties>
</file>